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Work Sans Medium"/>
      <p:regular r:id="rId41"/>
      <p:bold r:id="rId42"/>
      <p:italic r:id="rId43"/>
      <p:boldItalic r:id="rId44"/>
    </p:embeddedFont>
    <p:embeddedFont>
      <p:font typeface="Work Sans Black"/>
      <p:bold r:id="rId45"/>
      <p:boldItalic r:id="rId46"/>
    </p:embeddedFont>
    <p:embeddedFont>
      <p:font typeface="Work Sans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ioWYfoCVVbYXoFGxhRRMdEnqkm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WorkSansMedium-bold.fntdata"/><Relationship Id="rId41" Type="http://schemas.openxmlformats.org/officeDocument/2006/relationships/font" Target="fonts/WorkSansMedium-regular.fntdata"/><Relationship Id="rId44" Type="http://schemas.openxmlformats.org/officeDocument/2006/relationships/font" Target="fonts/WorkSansMedium-boldItalic.fntdata"/><Relationship Id="rId43" Type="http://schemas.openxmlformats.org/officeDocument/2006/relationships/font" Target="fonts/WorkSansMedium-italic.fntdata"/><Relationship Id="rId46" Type="http://schemas.openxmlformats.org/officeDocument/2006/relationships/font" Target="fonts/WorkSansBlack-boldItalic.fntdata"/><Relationship Id="rId45" Type="http://schemas.openxmlformats.org/officeDocument/2006/relationships/font" Target="fonts/WorkSansBlack-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WorkSansLight-bold.fntdata"/><Relationship Id="rId47" Type="http://schemas.openxmlformats.org/officeDocument/2006/relationships/font" Target="fonts/WorkSansLight-regular.fntdata"/><Relationship Id="rId49" Type="http://schemas.openxmlformats.org/officeDocument/2006/relationships/font" Target="fonts/WorkSans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WorkSans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269380269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3526938026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26938026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526938026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26938026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3526938026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269380269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269380269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35269380269_0_1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269380269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269380269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35269380269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269380269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35269380269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269380269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35269380269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269380269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35269380269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26938026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526938026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26938026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526938026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26938026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526938026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269380269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526938026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26938026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526938026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269380269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5269380269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26938026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526938026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269380269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526938026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269380269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3526938026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269380269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526938026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269380269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35269380269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269380269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526938026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26938026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3526938026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269380269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35269380269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269380269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5269380269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269380269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5269380269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c5c6d93a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c5c6d93a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34c5c6d93a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269380269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3526938026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26938026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352693802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269380269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35269380269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269380269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35269380269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26938026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526938026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5" name="Shape 25"/>
        <p:cNvGrpSpPr/>
        <p:nvPr/>
      </p:nvGrpSpPr>
      <p:grpSpPr>
        <a:xfrm>
          <a:off x="0" y="0"/>
          <a:ext cx="0" cy="0"/>
          <a:chOff x="0" y="0"/>
          <a:chExt cx="0" cy="0"/>
        </a:xfrm>
      </p:grpSpPr>
      <p:pic>
        <p:nvPicPr>
          <p:cNvPr id="26" name="Google Shape;26;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lucid.app/lucidchart/b2dbb1ef-5b75-498d-96a4-1dc6c9aeef2e/edit?invitationId=inv_40e143b5-a28b-4e2c-8dc8-3f799b0a10e3&amp;page=0_0#" TargetMode="Externa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document/d/1lkwntWNY2TPzQn_YZPpI7ba4B-GaHgW9/edit?tab=t.0" TargetMode="External"/><Relationship Id="rId4" Type="http://schemas.openxmlformats.org/officeDocument/2006/relationships/hyperlink" Target="https://docs.google.com/document/d/1lkwntWNY2TPzQn_YZPpI7ba4B-GaHgW9/edit?tab=t.0" TargetMode="External"/><Relationship Id="rId5" Type="http://schemas.openxmlformats.org/officeDocument/2006/relationships/hyperlink" Target="https://docs.google.com/document/d/1lkwntWNY2TPzQn_YZPpI7ba4B-GaHgW9/edit?tab=t.0" TargetMode="External"/><Relationship Id="rId6" Type="http://schemas.openxmlformats.org/officeDocument/2006/relationships/hyperlink" Target="https://docs.google.com/document/d/1lkwntWNY2TPzQn_YZPpI7ba4B-GaHgW9/edit?tab=t.0" TargetMode="External"/><Relationship Id="rId7" Type="http://schemas.openxmlformats.org/officeDocument/2006/relationships/hyperlink" Target="https://docs.google.com/document/d/1lkwntWNY2TPzQn_YZPpI7ba4B-GaHgW9/edit?tab=t.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document/d/1lkwntWNY2TPzQn_YZPpI7ba4B-GaHgW9/edit?tab=t.0" TargetMode="External"/><Relationship Id="rId4" Type="http://schemas.openxmlformats.org/officeDocument/2006/relationships/hyperlink" Target="https://docs.google.com/document/d/1lkwntWNY2TPzQn_YZPpI7ba4B-GaHgW9/edit?tab=t.0" TargetMode="External"/><Relationship Id="rId5" Type="http://schemas.openxmlformats.org/officeDocument/2006/relationships/hyperlink" Target="https://docs.google.com/document/d/1lkwntWNY2TPzQn_YZPpI7ba4B-GaHgW9/edit?tab=t.0" TargetMode="External"/><Relationship Id="rId6" Type="http://schemas.openxmlformats.org/officeDocument/2006/relationships/hyperlink" Target="https://docs.google.com/document/d/1lkwntWNY2TPzQn_YZPpI7ba4B-GaHgW9/edit?tab=t.0" TargetMode="External"/><Relationship Id="rId7" Type="http://schemas.openxmlformats.org/officeDocument/2006/relationships/hyperlink" Target="https://docs.google.com/document/d/1lkwntWNY2TPzQn_YZPpI7ba4B-GaHgW9/edit?tab=t.0" TargetMode="External"/><Relationship Id="rId8" Type="http://schemas.openxmlformats.org/officeDocument/2006/relationships/hyperlink" Target="https://docs.google.com/document/d/1lkwntWNY2TPzQn_YZPpI7ba4B-GaHgW9/edit?tab=t.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document/d/1lkwntWNY2TPzQn_YZPpI7ba4B-GaHgW9/edit?tab=t.0"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file/d/1Rqrz86mPQkprQ8KXo5DXUWL8fhWP0Xod/view" TargetMode="Externa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document/d/1zYOjjlnqW9HdspqE7NK2Rf7S5WXYjUX1SMvH_a6zZaI/edit?tab=t.0"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rive.google.com/file/d/1pMeM0SQ0mxMcf78CYTn8YnErQO8yl2-p/view"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spreadsheets/d/1PIkITMqK7mGg_UTlN7hWJBSfpBdbJW8JCARj8Kam284/edit?gid=1834701285#gid=1834701285" TargetMode="Externa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online.visual-paradigm.com/app/diagrams/#G1k0cC_y6ISkjdeOBns1LIMGpuJQkoUPzv"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JNtfQC0mILzAQ7sD6xQKHm53evjdRxSUFrkH7UXWxNM/edit?gid=531626931#gid=531626931"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google.com/spreadsheets/d/1x7eugG4IGuoH_887shbEgt0rdoqKoury/edit?gid=468729708#gid=468729708" TargetMode="Externa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rive.google.com/file/d/1kRdeCPNk1ATTDBHMnam0PucLvE_YmUIM/view"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rive.google.com/file/d/1hJA-pGJ7iZwhYqC5orYHMNWYCZ3uOj42/view"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online.visual-paradigm.com/app/diagrams/#G1CpEG9daRTPhxH028QN3Lcqs1VEuGMgFN" TargetMode="Externa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cheremmy/inventario-punto-xito-" TargetMode="Externa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040551" y="2299175"/>
            <a:ext cx="79380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CO" sz="5400">
                <a:solidFill>
                  <a:srgbClr val="545454"/>
                </a:solidFill>
                <a:latin typeface="Work Sans Black"/>
                <a:ea typeface="Work Sans Black"/>
                <a:cs typeface="Work Sans Black"/>
                <a:sym typeface="Work Sans Black"/>
              </a:rPr>
              <a:t>Implementación de un sistema de inventario punto éxito</a:t>
            </a:r>
            <a:endParaRPr sz="5400">
              <a:solidFill>
                <a:srgbClr val="3F3F3F"/>
              </a:solidFill>
              <a:latin typeface="Work Sans Black"/>
              <a:ea typeface="Work Sans Black"/>
              <a:cs typeface="Work Sans Black"/>
              <a:sym typeface="Work Sans Black"/>
            </a:endParaRPr>
          </a:p>
        </p:txBody>
      </p:sp>
      <p:sp>
        <p:nvSpPr>
          <p:cNvPr id="102" name="Google Shape;102;p1"/>
          <p:cNvSpPr txBox="1"/>
          <p:nvPr/>
        </p:nvSpPr>
        <p:spPr>
          <a:xfrm>
            <a:off x="8245650" y="4557950"/>
            <a:ext cx="3000000" cy="16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CO">
                <a:solidFill>
                  <a:srgbClr val="61654D"/>
                </a:solidFill>
                <a:latin typeface="Work Sans Black"/>
                <a:ea typeface="Work Sans Black"/>
                <a:cs typeface="Work Sans Black"/>
                <a:sym typeface="Work Sans Black"/>
              </a:rPr>
              <a:t>Nicolás Stiven Palacios Briñez</a:t>
            </a:r>
            <a:endParaRPr>
              <a:solidFill>
                <a:srgbClr val="61654D"/>
              </a:solidFill>
              <a:latin typeface="Work Sans Black"/>
              <a:ea typeface="Work Sans Black"/>
              <a:cs typeface="Work Sans Black"/>
              <a:sym typeface="Work Sans Black"/>
            </a:endParaRPr>
          </a:p>
          <a:p>
            <a:pPr indent="0" lvl="0" marL="0" rtl="0" algn="l">
              <a:lnSpc>
                <a:spcPct val="115000"/>
              </a:lnSpc>
              <a:spcBef>
                <a:spcPts val="1200"/>
              </a:spcBef>
              <a:spcAft>
                <a:spcPts val="0"/>
              </a:spcAft>
              <a:buNone/>
            </a:pPr>
            <a:r>
              <a:rPr lang="es-CO">
                <a:solidFill>
                  <a:srgbClr val="61654D"/>
                </a:solidFill>
                <a:latin typeface="Work Sans Black"/>
                <a:ea typeface="Work Sans Black"/>
                <a:cs typeface="Work Sans Black"/>
                <a:sym typeface="Work Sans Black"/>
              </a:rPr>
              <a:t>Jeremmy López Buitrago</a:t>
            </a:r>
            <a:endParaRPr>
              <a:solidFill>
                <a:srgbClr val="61654D"/>
              </a:solidFill>
              <a:latin typeface="Work Sans Black"/>
              <a:ea typeface="Work Sans Black"/>
              <a:cs typeface="Work Sans Black"/>
              <a:sym typeface="Work Sans Black"/>
            </a:endParaRPr>
          </a:p>
          <a:p>
            <a:pPr indent="0" lvl="0" marL="0" rtl="0" algn="l">
              <a:lnSpc>
                <a:spcPct val="115000"/>
              </a:lnSpc>
              <a:spcBef>
                <a:spcPts val="1200"/>
              </a:spcBef>
              <a:spcAft>
                <a:spcPts val="0"/>
              </a:spcAft>
              <a:buNone/>
            </a:pPr>
            <a:r>
              <a:rPr lang="es-CO">
                <a:solidFill>
                  <a:srgbClr val="61654D"/>
                </a:solidFill>
                <a:latin typeface="Work Sans Black"/>
                <a:ea typeface="Work Sans Black"/>
                <a:cs typeface="Work Sans Black"/>
                <a:sym typeface="Work Sans Black"/>
              </a:rPr>
              <a:t>Caleb Rivera He</a:t>
            </a:r>
            <a:r>
              <a:rPr lang="es-CO">
                <a:solidFill>
                  <a:srgbClr val="61654D"/>
                </a:solidFill>
                <a:latin typeface="Work Sans Black"/>
                <a:ea typeface="Work Sans Black"/>
                <a:cs typeface="Work Sans Black"/>
                <a:sym typeface="Work Sans Black"/>
              </a:rPr>
              <a:t>rnández </a:t>
            </a:r>
            <a:endParaRPr>
              <a:solidFill>
                <a:srgbClr val="61654D"/>
              </a:solidFill>
              <a:latin typeface="Work Sans Black"/>
              <a:ea typeface="Work Sans Black"/>
              <a:cs typeface="Work Sans Black"/>
              <a:sym typeface="Work Sans Black"/>
            </a:endParaRPr>
          </a:p>
          <a:p>
            <a:pPr indent="0" lvl="0" marL="0" rtl="0" algn="l">
              <a:lnSpc>
                <a:spcPct val="115000"/>
              </a:lnSpc>
              <a:spcBef>
                <a:spcPts val="1200"/>
              </a:spcBef>
              <a:spcAft>
                <a:spcPts val="1200"/>
              </a:spcAft>
              <a:buNone/>
            </a:pPr>
            <a:r>
              <a:rPr lang="es-CO">
                <a:solidFill>
                  <a:srgbClr val="61654D"/>
                </a:solidFill>
                <a:latin typeface="Work Sans Black"/>
                <a:ea typeface="Work Sans Black"/>
                <a:cs typeface="Work Sans Black"/>
                <a:sym typeface="Work Sans Black"/>
              </a:rPr>
              <a:t>Jaideer Arley Rincón Moreno</a:t>
            </a:r>
            <a:endParaRPr>
              <a:solidFill>
                <a:srgbClr val="61654D"/>
              </a:solidFill>
              <a:latin typeface="Work Sans Black"/>
              <a:ea typeface="Work Sans Black"/>
              <a:cs typeface="Work Sans Black"/>
              <a:sym typeface="Work Sans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35269380269_0_2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BPMN</a:t>
            </a:r>
            <a:endParaRPr/>
          </a:p>
        </p:txBody>
      </p:sp>
      <p:pic>
        <p:nvPicPr>
          <p:cNvPr id="158" name="Google Shape;158;g35269380269_0_24" title="bpmn.png">
            <a:hlinkClick r:id="rId3"/>
          </p:cNvPr>
          <p:cNvPicPr preferRelativeResize="0"/>
          <p:nvPr/>
        </p:nvPicPr>
        <p:blipFill>
          <a:blip r:embed="rId4">
            <a:alphaModFix/>
          </a:blip>
          <a:stretch>
            <a:fillRect/>
          </a:stretch>
        </p:blipFill>
        <p:spPr>
          <a:xfrm>
            <a:off x="609300" y="1527325"/>
            <a:ext cx="10819425" cy="519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5269380269_0_1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Técnicas</a:t>
            </a:r>
            <a:r>
              <a:rPr lang="es-CO">
                <a:solidFill>
                  <a:schemeClr val="lt1"/>
                </a:solidFill>
                <a:latin typeface="Work Sans Medium"/>
                <a:ea typeface="Work Sans Medium"/>
                <a:cs typeface="Work Sans Medium"/>
                <a:sym typeface="Work Sans Medium"/>
              </a:rPr>
              <a:t> e Instrumentos de R</a:t>
            </a:r>
            <a:r>
              <a:rPr lang="es-CO">
                <a:solidFill>
                  <a:schemeClr val="lt1"/>
                </a:solidFill>
                <a:latin typeface="Work Sans Medium"/>
                <a:ea typeface="Work Sans Medium"/>
                <a:cs typeface="Work Sans Medium"/>
                <a:sym typeface="Work Sans Medium"/>
              </a:rPr>
              <a:t>ecolección</a:t>
            </a:r>
            <a:r>
              <a:rPr lang="es-CO">
                <a:solidFill>
                  <a:schemeClr val="lt1"/>
                </a:solidFill>
                <a:latin typeface="Work Sans Medium"/>
                <a:ea typeface="Work Sans Medium"/>
                <a:cs typeface="Work Sans Medium"/>
                <a:sym typeface="Work Sans Medium"/>
              </a:rPr>
              <a:t> </a:t>
            </a:r>
            <a:endParaRPr/>
          </a:p>
        </p:txBody>
      </p:sp>
      <p:sp>
        <p:nvSpPr>
          <p:cNvPr id="164" name="Google Shape;164;g35269380269_0_16"/>
          <p:cNvSpPr txBox="1"/>
          <p:nvPr/>
        </p:nvSpPr>
        <p:spPr>
          <a:xfrm>
            <a:off x="0" y="1729825"/>
            <a:ext cx="12192000" cy="1354500"/>
          </a:xfrm>
          <a:prstGeom prst="rect">
            <a:avLst/>
          </a:prstGeom>
          <a:noFill/>
          <a:ln>
            <a:noFill/>
          </a:ln>
        </p:spPr>
        <p:txBody>
          <a:bodyPr anchorCtr="0" anchor="t" bIns="91425" lIns="91425" spcFirstLastPara="1" rIns="91425" wrap="square" tIns="91425">
            <a:spAutoFit/>
          </a:bodyPr>
          <a:lstStyle/>
          <a:p>
            <a:pPr indent="-228600" lvl="0" marL="457200" rtl="0" algn="l">
              <a:lnSpc>
                <a:spcPct val="140000"/>
              </a:lnSpc>
              <a:spcBef>
                <a:spcPts val="4000"/>
              </a:spcBef>
              <a:spcAft>
                <a:spcPts val="0"/>
              </a:spcAft>
              <a:buClr>
                <a:schemeClr val="dk1"/>
              </a:buClr>
              <a:buSzPts val="2000"/>
              <a:buNone/>
            </a:pPr>
            <a:r>
              <a:rPr lang="es-CO" sz="2000">
                <a:solidFill>
                  <a:srgbClr val="61654D"/>
                </a:solidFill>
              </a:rPr>
              <a:t>Técnica: Entrevista</a:t>
            </a:r>
            <a:endParaRPr sz="2000">
              <a:solidFill>
                <a:srgbClr val="61654D"/>
              </a:solidFill>
            </a:endParaRPr>
          </a:p>
          <a:p>
            <a:pPr indent="-228600" lvl="0" marL="457200" rtl="0" algn="l">
              <a:lnSpc>
                <a:spcPct val="140000"/>
              </a:lnSpc>
              <a:spcBef>
                <a:spcPts val="0"/>
              </a:spcBef>
              <a:spcAft>
                <a:spcPts val="0"/>
              </a:spcAft>
              <a:buClr>
                <a:schemeClr val="dk1"/>
              </a:buClr>
              <a:buSzPts val="2000"/>
              <a:buNone/>
            </a:pPr>
            <a:r>
              <a:rPr lang="es-CO" sz="2000">
                <a:solidFill>
                  <a:srgbClr val="61654D"/>
                </a:solidFill>
              </a:rPr>
              <a:t>Rol: Dueño</a:t>
            </a:r>
            <a:endParaRPr sz="2000">
              <a:solidFill>
                <a:srgbClr val="61654D"/>
              </a:solidFill>
            </a:endParaRPr>
          </a:p>
          <a:p>
            <a:pPr indent="-228600" lvl="0" marL="457200" rtl="0" algn="l">
              <a:lnSpc>
                <a:spcPct val="140000"/>
              </a:lnSpc>
              <a:spcBef>
                <a:spcPts val="0"/>
              </a:spcBef>
              <a:spcAft>
                <a:spcPts val="0"/>
              </a:spcAft>
              <a:buClr>
                <a:schemeClr val="dk1"/>
              </a:buClr>
              <a:buSzPts val="2000"/>
              <a:buNone/>
            </a:pPr>
            <a:r>
              <a:rPr lang="es-CO" sz="2000">
                <a:solidFill>
                  <a:srgbClr val="61654D"/>
                </a:solidFill>
              </a:rPr>
              <a:t>Metodología: Se realizarán preguntas abiertas para obtener información detallada..</a:t>
            </a:r>
            <a:endParaRPr sz="2000">
              <a:solidFill>
                <a:srgbClr val="61654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5269380269_0_2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Preguntas y Respuestas</a:t>
            </a:r>
            <a:endParaRPr/>
          </a:p>
        </p:txBody>
      </p:sp>
      <p:sp>
        <p:nvSpPr>
          <p:cNvPr id="170" name="Google Shape;170;g35269380269_0_20"/>
          <p:cNvSpPr txBox="1"/>
          <p:nvPr/>
        </p:nvSpPr>
        <p:spPr>
          <a:xfrm>
            <a:off x="0" y="1729800"/>
            <a:ext cx="12108600" cy="5999400"/>
          </a:xfrm>
          <a:prstGeom prst="rect">
            <a:avLst/>
          </a:prstGeom>
          <a:noFill/>
          <a:ln>
            <a:noFill/>
          </a:ln>
        </p:spPr>
        <p:txBody>
          <a:bodyPr anchorCtr="0" anchor="t" bIns="91425" lIns="91425" spcFirstLastPara="1" rIns="91425" wrap="square" tIns="91425">
            <a:spAutoFit/>
          </a:bodyPr>
          <a:lstStyle/>
          <a:p>
            <a:pPr indent="-355600" lvl="0" marL="457200" rtl="0" algn="l">
              <a:lnSpc>
                <a:spcPct val="146000"/>
              </a:lnSpc>
              <a:spcBef>
                <a:spcPts val="4100"/>
              </a:spcBef>
              <a:spcAft>
                <a:spcPts val="0"/>
              </a:spcAft>
              <a:buClr>
                <a:srgbClr val="61654D"/>
              </a:buClr>
              <a:buSzPts val="2000"/>
              <a:buChar char="●"/>
            </a:pPr>
            <a:r>
              <a:rPr lang="es-CO" sz="2000">
                <a:solidFill>
                  <a:srgbClr val="61654D"/>
                </a:solidFill>
              </a:rPr>
              <a:t>1</a:t>
            </a:r>
            <a:r>
              <a:rPr lang="es-CO" sz="2000">
                <a:solidFill>
                  <a:srgbClr val="61654D"/>
                </a:solidFill>
              </a:rPr>
              <a:t>¿Cuáles son los mayores desafíos que enfrenta en la gestión diaria del inventario?</a:t>
            </a:r>
            <a:endParaRPr sz="2000">
              <a:solidFill>
                <a:srgbClr val="61654D"/>
              </a:solidFill>
            </a:endParaRPr>
          </a:p>
          <a:p>
            <a:pPr indent="-355600" lvl="0" marL="457200" rtl="0" algn="l">
              <a:lnSpc>
                <a:spcPct val="146000"/>
              </a:lnSpc>
              <a:spcBef>
                <a:spcPts val="0"/>
              </a:spcBef>
              <a:spcAft>
                <a:spcPts val="0"/>
              </a:spcAft>
              <a:buClr>
                <a:srgbClr val="61654D"/>
              </a:buClr>
              <a:buSzPts val="2000"/>
              <a:buChar char="●"/>
            </a:pPr>
            <a:r>
              <a:rPr lang="es-CO" sz="2000">
                <a:solidFill>
                  <a:srgbClr val="61654D"/>
                </a:solidFill>
              </a:rPr>
              <a:t>1.1.El mayor problema es que no tenemos un control claro de la tienda A veces no sabemos cuánto stock hay, y eso nos lleva a quedarnos sin productos o a tener cosas que no se venden y se vencen.</a:t>
            </a:r>
            <a:endParaRPr sz="2000">
              <a:solidFill>
                <a:srgbClr val="61654D"/>
              </a:solidFill>
            </a:endParaRPr>
          </a:p>
          <a:p>
            <a:pPr indent="-355600" lvl="0" marL="457200" rtl="0" algn="l">
              <a:lnSpc>
                <a:spcPct val="146000"/>
              </a:lnSpc>
              <a:spcBef>
                <a:spcPts val="0"/>
              </a:spcBef>
              <a:spcAft>
                <a:spcPts val="0"/>
              </a:spcAft>
              <a:buClr>
                <a:srgbClr val="61654D"/>
              </a:buClr>
              <a:buSzPts val="2000"/>
              <a:buChar char="●"/>
            </a:pPr>
            <a:r>
              <a:rPr lang="es-CO" sz="2000">
                <a:solidFill>
                  <a:srgbClr val="61654D"/>
                </a:solidFill>
              </a:rPr>
              <a:t>2¿Cuenta con falta de productos en inventario? ¿Cómo afecta esto al negocio?</a:t>
            </a:r>
            <a:endParaRPr sz="2000">
              <a:solidFill>
                <a:srgbClr val="61654D"/>
              </a:solidFill>
            </a:endParaRPr>
          </a:p>
          <a:p>
            <a:pPr indent="-355600" lvl="0" marL="457200" rtl="0" algn="l">
              <a:lnSpc>
                <a:spcPct val="146000"/>
              </a:lnSpc>
              <a:spcBef>
                <a:spcPts val="0"/>
              </a:spcBef>
              <a:spcAft>
                <a:spcPts val="0"/>
              </a:spcAft>
              <a:buClr>
                <a:srgbClr val="61654D"/>
              </a:buClr>
              <a:buSzPts val="2000"/>
              <a:buChar char="●"/>
            </a:pPr>
            <a:r>
              <a:rPr lang="es-CO" sz="2000">
                <a:solidFill>
                  <a:srgbClr val="61654D"/>
                </a:solidFill>
              </a:rPr>
              <a:t>1.2.Sí, de vez en cuando, sobre todo con los productos que más se venden. Cuando un cliente no encuentra lo que busca, se va y perdemos la venta.</a:t>
            </a:r>
            <a:endParaRPr sz="2000">
              <a:solidFill>
                <a:srgbClr val="61654D"/>
              </a:solidFill>
            </a:endParaRPr>
          </a:p>
          <a:p>
            <a:pPr indent="-355600" lvl="0" marL="457200" rtl="0" algn="l">
              <a:lnSpc>
                <a:spcPct val="146000"/>
              </a:lnSpc>
              <a:spcBef>
                <a:spcPts val="0"/>
              </a:spcBef>
              <a:spcAft>
                <a:spcPts val="0"/>
              </a:spcAft>
              <a:buClr>
                <a:srgbClr val="61654D"/>
              </a:buClr>
              <a:buSzPts val="2000"/>
              <a:buChar char="●"/>
            </a:pPr>
            <a:r>
              <a:rPr lang="es-CO" sz="2000">
                <a:solidFill>
                  <a:srgbClr val="61654D"/>
                </a:solidFill>
              </a:rPr>
              <a:t>3¿Cómo realiza el registro de la entrada de productos?</a:t>
            </a:r>
            <a:endParaRPr sz="2000">
              <a:solidFill>
                <a:srgbClr val="61654D"/>
              </a:solidFill>
            </a:endParaRPr>
          </a:p>
          <a:p>
            <a:pPr indent="-355600" lvl="0" marL="457200" rtl="0" algn="l">
              <a:lnSpc>
                <a:spcPct val="146000"/>
              </a:lnSpc>
              <a:spcBef>
                <a:spcPts val="0"/>
              </a:spcBef>
              <a:spcAft>
                <a:spcPts val="0"/>
              </a:spcAft>
              <a:buClr>
                <a:srgbClr val="61654D"/>
              </a:buClr>
              <a:buSzPts val="2000"/>
              <a:buChar char="●"/>
            </a:pPr>
            <a:r>
              <a:rPr lang="es-CO" sz="2000">
                <a:solidFill>
                  <a:srgbClr val="61654D"/>
                </a:solidFill>
              </a:rPr>
              <a:t>1.3.Usamos una libreta para anotar lo que llega, pero a veces se nos olvida.</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4.¿Cómo lleva a cabo la reposición de mercancía con los proveedores? ¿Es eficiente?</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1.4Lo hacemos manual. Cuando vemos que algo se está acabando, llamamos al proveedor. El problema es que a veces nos demoramos en darnos cuenta.</a:t>
            </a:r>
            <a:endParaRPr sz="2000">
              <a:solidFill>
                <a:srgbClr val="61654D"/>
              </a:solidFill>
            </a:endParaRPr>
          </a:p>
          <a:p>
            <a:pPr indent="0" lvl="0" marL="457200" rtl="0" algn="l">
              <a:lnSpc>
                <a:spcPct val="146000"/>
              </a:lnSpc>
              <a:spcBef>
                <a:spcPts val="4100"/>
              </a:spcBef>
              <a:spcAft>
                <a:spcPts val="4100"/>
              </a:spcAft>
              <a:buNone/>
            </a:pPr>
            <a:r>
              <a:t/>
            </a:r>
            <a:endParaRPr sz="2000">
              <a:solidFill>
                <a:srgbClr val="6165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35269380269_0_135"/>
          <p:cNvSpPr txBox="1"/>
          <p:nvPr/>
        </p:nvSpPr>
        <p:spPr>
          <a:xfrm>
            <a:off x="133200" y="1668600"/>
            <a:ext cx="11925600" cy="6097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4100"/>
              </a:spcBef>
              <a:spcAft>
                <a:spcPts val="0"/>
              </a:spcAft>
              <a:buClr>
                <a:srgbClr val="61654D"/>
              </a:buClr>
              <a:buSzPts val="2000"/>
              <a:buChar char="●"/>
            </a:pPr>
            <a:r>
              <a:rPr lang="es-CO" sz="2000">
                <a:solidFill>
                  <a:srgbClr val="61654D"/>
                </a:solidFill>
              </a:rPr>
              <a:t>5.¿Qué tipo de características o funcionalidades espera de un sistema de inventario?</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1.5.Me gustaría un sistema que me diga en cuánto tengo de cada producto, que me avise cuando algo se esté acabando y que los empleados tengan acceso al sistema</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6.¿Cómo se controla el movimiento de productos en caso de devoluciones?</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1.6.volvemos a poner el producto en el estante. </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7.¿Cómo realiza actualmente los conteos físicos del inventario y con qué frecuencia?</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1.7.Hacemos un conteo físico, y comparamos con la libreta.</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8.¿Qué tan frecuente es la pérdida de productos por errores en la gestión o por robos? ¿Cómo lo manejan?</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1.8.Las pérdidas son comunes, ya sea por errores al anotar o por robos. A veces nos damos cuenta de que falta algo, pero no sabemos si fue un error o si alguien se lo llevó. Eso nos genera pérdidas.</a:t>
            </a:r>
            <a:endParaRPr sz="2000">
              <a:solidFill>
                <a:srgbClr val="61654D"/>
              </a:solidFill>
            </a:endParaRPr>
          </a:p>
          <a:p>
            <a:pPr indent="0" lvl="0" marL="0" rtl="0" algn="l">
              <a:lnSpc>
                <a:spcPct val="100000"/>
              </a:lnSpc>
              <a:spcBef>
                <a:spcPts val="4100"/>
              </a:spcBef>
              <a:spcAft>
                <a:spcPts val="4100"/>
              </a:spcAft>
              <a:buNone/>
            </a:pPr>
            <a:r>
              <a:t/>
            </a:r>
            <a:endParaRPr sz="2000">
              <a:solidFill>
                <a:srgbClr val="61654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35269380269_0_155"/>
          <p:cNvSpPr txBox="1"/>
          <p:nvPr/>
        </p:nvSpPr>
        <p:spPr>
          <a:xfrm>
            <a:off x="0" y="1806350"/>
            <a:ext cx="121920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4100"/>
              </a:spcBef>
              <a:spcAft>
                <a:spcPts val="0"/>
              </a:spcAft>
              <a:buClr>
                <a:srgbClr val="61654D"/>
              </a:buClr>
              <a:buSzPts val="2000"/>
              <a:buChar char="●"/>
            </a:pPr>
            <a:r>
              <a:rPr lang="es-CO" sz="2000">
                <a:solidFill>
                  <a:srgbClr val="61654D"/>
                </a:solidFill>
              </a:rPr>
              <a:t>9.¿Cómo organiza los productos dentro de la tienda o bodega? ¿Tiene un sistema de etiquetado o clasificación?</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1.9.Los organizamos por categorías (bebidas, alimentos, limpieza, etc.), pero no tenemos un sistema de etiquetas.</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10.¿Qué métodos utilizan para determinar cuándo se deben realizar nuevas compras de productos o insumos?</a:t>
            </a:r>
            <a:endParaRPr sz="2000">
              <a:solidFill>
                <a:srgbClr val="61654D"/>
              </a:solidFill>
            </a:endParaRPr>
          </a:p>
          <a:p>
            <a:pPr indent="-355600" lvl="0" marL="457200" rtl="0" algn="l">
              <a:lnSpc>
                <a:spcPct val="150000"/>
              </a:lnSpc>
              <a:spcBef>
                <a:spcPts val="0"/>
              </a:spcBef>
              <a:spcAft>
                <a:spcPts val="0"/>
              </a:spcAft>
              <a:buClr>
                <a:srgbClr val="61654D"/>
              </a:buClr>
              <a:buSzPts val="2000"/>
              <a:buChar char="●"/>
            </a:pPr>
            <a:r>
              <a:rPr lang="es-CO" sz="2000">
                <a:solidFill>
                  <a:srgbClr val="61654D"/>
                </a:solidFill>
              </a:rPr>
              <a:t>10.1.Dependemos de lo que vemos y de la experiencia. Cuando notamos que algo se está acabando, hacemos el pedido. El problema es que a veces nos demoramos en darnos cuenta.</a:t>
            </a:r>
            <a:endParaRPr sz="2000">
              <a:solidFill>
                <a:srgbClr val="61654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5269380269_0_3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Requerimientos Funcionales</a:t>
            </a:r>
            <a:endParaRPr/>
          </a:p>
        </p:txBody>
      </p:sp>
      <p:sp>
        <p:nvSpPr>
          <p:cNvPr id="188" name="Google Shape;188;g35269380269_0_36"/>
          <p:cNvSpPr txBox="1"/>
          <p:nvPr/>
        </p:nvSpPr>
        <p:spPr>
          <a:xfrm>
            <a:off x="183700" y="1653275"/>
            <a:ext cx="12093300" cy="2339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3000"/>
              </a:spcBef>
              <a:spcAft>
                <a:spcPts val="0"/>
              </a:spcAft>
              <a:buClr>
                <a:srgbClr val="61654D"/>
              </a:buClr>
              <a:buSzPts val="2000"/>
              <a:buAutoNum type="arabicPeriod"/>
            </a:pPr>
            <a:r>
              <a:rPr lang="es-CO" sz="2000">
                <a:solidFill>
                  <a:srgbClr val="61654D"/>
                </a:solidFill>
                <a:uFill>
                  <a:noFill/>
                </a:uFill>
                <a:hlinkClick r:id="rId3">
                  <a:extLst>
                    <a:ext uri="{A12FA001-AC4F-418D-AE19-62706E023703}">
                      <ahyp:hlinkClr val="tx"/>
                    </a:ext>
                  </a:extLst>
                </a:hlinkClick>
              </a:rPr>
              <a:t>Inicio de Sesión (Login)</a:t>
            </a:r>
            <a:endParaRPr>
              <a:solidFill>
                <a:srgbClr val="61654D"/>
              </a:solidFill>
            </a:endParaRPr>
          </a:p>
          <a:p>
            <a:pPr indent="-355600" lvl="0" marL="457200" rtl="0" algn="l">
              <a:lnSpc>
                <a:spcPct val="150000"/>
              </a:lnSpc>
              <a:spcBef>
                <a:spcPts val="0"/>
              </a:spcBef>
              <a:spcAft>
                <a:spcPts val="0"/>
              </a:spcAft>
              <a:buClr>
                <a:srgbClr val="61654D"/>
              </a:buClr>
              <a:buSzPts val="2000"/>
              <a:buAutoNum type="arabicPeriod"/>
            </a:pPr>
            <a:r>
              <a:rPr lang="es-CO" sz="2000">
                <a:solidFill>
                  <a:srgbClr val="61654D"/>
                </a:solidFill>
                <a:uFill>
                  <a:noFill/>
                </a:uFill>
                <a:hlinkClick r:id="rId4">
                  <a:extLst>
                    <a:ext uri="{A12FA001-AC4F-418D-AE19-62706E023703}">
                      <ahyp:hlinkClr val="tx"/>
                    </a:ext>
                  </a:extLst>
                </a:hlinkClick>
              </a:rPr>
              <a:t>Registro de Usuarios</a:t>
            </a:r>
            <a:endParaRPr sz="2000">
              <a:solidFill>
                <a:srgbClr val="61654D"/>
              </a:solidFill>
            </a:endParaRPr>
          </a:p>
          <a:p>
            <a:pPr indent="-355600" lvl="0" marL="457200" rtl="0" algn="l">
              <a:lnSpc>
                <a:spcPct val="150000"/>
              </a:lnSpc>
              <a:spcBef>
                <a:spcPts val="0"/>
              </a:spcBef>
              <a:spcAft>
                <a:spcPts val="0"/>
              </a:spcAft>
              <a:buClr>
                <a:srgbClr val="61654D"/>
              </a:buClr>
              <a:buSzPts val="2000"/>
              <a:buAutoNum type="arabicPeriod"/>
            </a:pPr>
            <a:r>
              <a:rPr lang="es-CO" sz="2000">
                <a:solidFill>
                  <a:srgbClr val="61654D"/>
                </a:solidFill>
                <a:uFill>
                  <a:noFill/>
                </a:uFill>
                <a:hlinkClick r:id="rId5">
                  <a:extLst>
                    <a:ext uri="{A12FA001-AC4F-418D-AE19-62706E023703}">
                      <ahyp:hlinkClr val="tx"/>
                    </a:ext>
                  </a:extLst>
                </a:hlinkClick>
              </a:rPr>
              <a:t>Cambio de Contraseña</a:t>
            </a:r>
            <a:endParaRPr>
              <a:solidFill>
                <a:srgbClr val="61654D"/>
              </a:solidFill>
            </a:endParaRPr>
          </a:p>
          <a:p>
            <a:pPr indent="-355600" lvl="0" marL="457200" rtl="0" algn="l">
              <a:lnSpc>
                <a:spcPct val="150000"/>
              </a:lnSpc>
              <a:spcBef>
                <a:spcPts val="0"/>
              </a:spcBef>
              <a:spcAft>
                <a:spcPts val="0"/>
              </a:spcAft>
              <a:buClr>
                <a:srgbClr val="61654D"/>
              </a:buClr>
              <a:buSzPts val="2000"/>
              <a:buAutoNum type="arabicPeriod"/>
            </a:pPr>
            <a:r>
              <a:rPr lang="es-CO" sz="2000">
                <a:solidFill>
                  <a:srgbClr val="61654D"/>
                </a:solidFill>
                <a:uFill>
                  <a:noFill/>
                </a:uFill>
                <a:hlinkClick r:id="rId6">
                  <a:extLst>
                    <a:ext uri="{A12FA001-AC4F-418D-AE19-62706E023703}">
                      <ahyp:hlinkClr val="tx"/>
                    </a:ext>
                  </a:extLst>
                </a:hlinkClick>
              </a:rPr>
              <a:t>Recuperación de Contraseña</a:t>
            </a:r>
            <a:endParaRPr>
              <a:solidFill>
                <a:srgbClr val="61654D"/>
              </a:solidFill>
            </a:endParaRPr>
          </a:p>
          <a:p>
            <a:pPr indent="-355600" lvl="0" marL="457200" rtl="0" algn="l">
              <a:lnSpc>
                <a:spcPct val="150000"/>
              </a:lnSpc>
              <a:spcBef>
                <a:spcPts val="0"/>
              </a:spcBef>
              <a:spcAft>
                <a:spcPts val="0"/>
              </a:spcAft>
              <a:buClr>
                <a:srgbClr val="61654D"/>
              </a:buClr>
              <a:buSzPts val="2000"/>
              <a:buAutoNum type="arabicPeriod"/>
            </a:pPr>
            <a:r>
              <a:rPr lang="es-CO" sz="2000">
                <a:solidFill>
                  <a:srgbClr val="61654D"/>
                </a:solidFill>
                <a:uFill>
                  <a:noFill/>
                </a:uFill>
                <a:hlinkClick r:id="rId7">
                  <a:extLst>
                    <a:ext uri="{A12FA001-AC4F-418D-AE19-62706E023703}">
                      <ahyp:hlinkClr val="tx"/>
                    </a:ext>
                  </a:extLst>
                </a:hlinkClick>
              </a:rPr>
              <a:t>Cierre de Sesión </a:t>
            </a:r>
            <a:endParaRPr sz="2000">
              <a:solidFill>
                <a:srgbClr val="61654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5269380269_0_4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Requerimientos no Funcionales</a:t>
            </a:r>
            <a:endParaRPr/>
          </a:p>
        </p:txBody>
      </p:sp>
      <p:sp>
        <p:nvSpPr>
          <p:cNvPr id="194" name="Google Shape;194;g35269380269_0_40">
            <a:hlinkClick r:id="rId3"/>
          </p:cNvPr>
          <p:cNvSpPr txBox="1"/>
          <p:nvPr/>
        </p:nvSpPr>
        <p:spPr>
          <a:xfrm>
            <a:off x="79950" y="1683900"/>
            <a:ext cx="12032100" cy="2216400"/>
          </a:xfrm>
          <a:prstGeom prst="rect">
            <a:avLst/>
          </a:prstGeom>
          <a:noFill/>
          <a:ln>
            <a:noFill/>
          </a:ln>
        </p:spPr>
        <p:txBody>
          <a:bodyPr anchorCtr="0" anchor="t" bIns="91425" lIns="91425" spcFirstLastPara="1" rIns="91425" wrap="square" tIns="91425">
            <a:spAutoFit/>
          </a:bodyPr>
          <a:lstStyle/>
          <a:p>
            <a:pPr indent="-355600" lvl="0" marL="457200" rtl="0" algn="l">
              <a:lnSpc>
                <a:spcPct val="140000"/>
              </a:lnSpc>
              <a:spcBef>
                <a:spcPts val="3000"/>
              </a:spcBef>
              <a:spcAft>
                <a:spcPts val="0"/>
              </a:spcAft>
              <a:buClr>
                <a:srgbClr val="61654D"/>
              </a:buClr>
              <a:buSzPts val="2000"/>
              <a:buAutoNum type="arabicPeriod"/>
            </a:pPr>
            <a:r>
              <a:rPr lang="es-CO" sz="2000">
                <a:solidFill>
                  <a:srgbClr val="61654D"/>
                </a:solidFill>
                <a:uFill>
                  <a:noFill/>
                </a:uFill>
                <a:hlinkClick r:id="rId4">
                  <a:extLst>
                    <a:ext uri="{A12FA001-AC4F-418D-AE19-62706E023703}">
                      <ahyp:hlinkClr val="tx"/>
                    </a:ext>
                  </a:extLst>
                </a:hlinkClick>
              </a:rPr>
              <a:t>Tiempo de Respuesta </a:t>
            </a:r>
            <a:endParaRPr sz="2000">
              <a:solidFill>
                <a:srgbClr val="61654D"/>
              </a:solidFill>
            </a:endParaRPr>
          </a:p>
          <a:p>
            <a:pPr indent="-355600" lvl="0" marL="457200" rtl="0" algn="l">
              <a:lnSpc>
                <a:spcPct val="140000"/>
              </a:lnSpc>
              <a:spcBef>
                <a:spcPts val="0"/>
              </a:spcBef>
              <a:spcAft>
                <a:spcPts val="0"/>
              </a:spcAft>
              <a:buClr>
                <a:srgbClr val="61654D"/>
              </a:buClr>
              <a:buSzPts val="2000"/>
              <a:buAutoNum type="arabicPeriod"/>
            </a:pPr>
            <a:r>
              <a:rPr lang="es-CO" sz="2000">
                <a:solidFill>
                  <a:srgbClr val="61654D"/>
                </a:solidFill>
                <a:uFill>
                  <a:noFill/>
                </a:uFill>
                <a:hlinkClick r:id="rId5">
                  <a:extLst>
                    <a:ext uri="{A12FA001-AC4F-418D-AE19-62706E023703}">
                      <ahyp:hlinkClr val="tx"/>
                    </a:ext>
                  </a:extLst>
                </a:hlinkClick>
              </a:rPr>
              <a:t>Disponibilidad</a:t>
            </a:r>
            <a:endParaRPr sz="2000">
              <a:solidFill>
                <a:srgbClr val="61654D"/>
              </a:solidFill>
            </a:endParaRPr>
          </a:p>
          <a:p>
            <a:pPr indent="-355600" lvl="0" marL="457200" rtl="0" algn="l">
              <a:lnSpc>
                <a:spcPct val="140000"/>
              </a:lnSpc>
              <a:spcBef>
                <a:spcPts val="0"/>
              </a:spcBef>
              <a:spcAft>
                <a:spcPts val="0"/>
              </a:spcAft>
              <a:buClr>
                <a:srgbClr val="61654D"/>
              </a:buClr>
              <a:buSzPts val="2000"/>
              <a:buAutoNum type="arabicPeriod"/>
            </a:pPr>
            <a:r>
              <a:rPr lang="es-CO" sz="2000">
                <a:solidFill>
                  <a:srgbClr val="61654D"/>
                </a:solidFill>
                <a:uFill>
                  <a:noFill/>
                </a:uFill>
                <a:hlinkClick r:id="rId6">
                  <a:extLst>
                    <a:ext uri="{A12FA001-AC4F-418D-AE19-62706E023703}">
                      <ahyp:hlinkClr val="tx"/>
                    </a:ext>
                  </a:extLst>
                </a:hlinkClick>
              </a:rPr>
              <a:t>Seguridad de Datos</a:t>
            </a:r>
            <a:endParaRPr sz="2000">
              <a:solidFill>
                <a:srgbClr val="61654D"/>
              </a:solidFill>
            </a:endParaRPr>
          </a:p>
          <a:p>
            <a:pPr indent="-355600" lvl="0" marL="457200" rtl="0" algn="l">
              <a:lnSpc>
                <a:spcPct val="140000"/>
              </a:lnSpc>
              <a:spcBef>
                <a:spcPts val="0"/>
              </a:spcBef>
              <a:spcAft>
                <a:spcPts val="0"/>
              </a:spcAft>
              <a:buClr>
                <a:srgbClr val="61654D"/>
              </a:buClr>
              <a:buSzPts val="2000"/>
              <a:buAutoNum type="arabicPeriod"/>
            </a:pPr>
            <a:r>
              <a:rPr lang="es-CO" sz="2000">
                <a:solidFill>
                  <a:srgbClr val="61654D"/>
                </a:solidFill>
                <a:uFill>
                  <a:noFill/>
                </a:uFill>
                <a:hlinkClick r:id="rId7">
                  <a:extLst>
                    <a:ext uri="{A12FA001-AC4F-418D-AE19-62706E023703}">
                      <ahyp:hlinkClr val="tx"/>
                    </a:ext>
                  </a:extLst>
                </a:hlinkClick>
              </a:rPr>
              <a:t>Políticas de Contraseña</a:t>
            </a:r>
            <a:endParaRPr sz="2000">
              <a:solidFill>
                <a:srgbClr val="61654D"/>
              </a:solidFill>
            </a:endParaRPr>
          </a:p>
          <a:p>
            <a:pPr indent="-355600" lvl="0" marL="457200" rtl="0" algn="l">
              <a:lnSpc>
                <a:spcPct val="140000"/>
              </a:lnSpc>
              <a:spcBef>
                <a:spcPts val="0"/>
              </a:spcBef>
              <a:spcAft>
                <a:spcPts val="0"/>
              </a:spcAft>
              <a:buClr>
                <a:srgbClr val="61654D"/>
              </a:buClr>
              <a:buSzPts val="2000"/>
              <a:buAutoNum type="arabicPeriod"/>
            </a:pPr>
            <a:r>
              <a:rPr lang="es-CO" sz="2000">
                <a:solidFill>
                  <a:srgbClr val="61654D"/>
                </a:solidFill>
                <a:uFill>
                  <a:noFill/>
                </a:uFill>
                <a:hlinkClick r:id="rId8">
                  <a:extLst>
                    <a:ext uri="{A12FA001-AC4F-418D-AE19-62706E023703}">
                      <ahyp:hlinkClr val="tx"/>
                    </a:ext>
                  </a:extLst>
                </a:hlinkClick>
              </a:rPr>
              <a:t>Tolerancia a Fallos</a:t>
            </a:r>
            <a:endParaRPr sz="2000">
              <a:solidFill>
                <a:srgbClr val="61654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35269380269_0_5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Formato </a:t>
            </a:r>
            <a:r>
              <a:rPr lang="es-CO">
                <a:solidFill>
                  <a:schemeClr val="lt1"/>
                </a:solidFill>
                <a:latin typeface="Work Sans Medium"/>
                <a:ea typeface="Work Sans Medium"/>
                <a:cs typeface="Work Sans Medium"/>
                <a:sym typeface="Work Sans Medium"/>
              </a:rPr>
              <a:t>i 88830</a:t>
            </a:r>
            <a:endParaRPr/>
          </a:p>
        </p:txBody>
      </p:sp>
      <p:sp>
        <p:nvSpPr>
          <p:cNvPr id="200" name="Google Shape;200;g35269380269_0_56"/>
          <p:cNvSpPr txBox="1"/>
          <p:nvPr/>
        </p:nvSpPr>
        <p:spPr>
          <a:xfrm>
            <a:off x="199000" y="2066575"/>
            <a:ext cx="98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1" name="Google Shape;201;g35269380269_0_56" title="ieee830.png">
            <a:hlinkClick r:id="rId3"/>
          </p:cNvPr>
          <p:cNvPicPr preferRelativeResize="0"/>
          <p:nvPr/>
        </p:nvPicPr>
        <p:blipFill>
          <a:blip r:embed="rId4">
            <a:alphaModFix/>
          </a:blip>
          <a:stretch>
            <a:fillRect/>
          </a:stretch>
        </p:blipFill>
        <p:spPr>
          <a:xfrm>
            <a:off x="2717075" y="1695425"/>
            <a:ext cx="6331450" cy="4976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5269380269_0_2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Diagrama de Casos de Uso</a:t>
            </a:r>
            <a:endParaRPr/>
          </a:p>
        </p:txBody>
      </p:sp>
      <p:pic>
        <p:nvPicPr>
          <p:cNvPr id="207" name="Google Shape;207;g35269380269_0_28" title="V3 DIAGRAMA CASO DE USO PROYECTO.ÉXITO.jpg">
            <a:hlinkClick r:id="rId3"/>
          </p:cNvPr>
          <p:cNvPicPr preferRelativeResize="0"/>
          <p:nvPr/>
        </p:nvPicPr>
        <p:blipFill>
          <a:blip r:embed="rId4">
            <a:alphaModFix/>
          </a:blip>
          <a:stretch>
            <a:fillRect/>
          </a:stretch>
        </p:blipFill>
        <p:spPr>
          <a:xfrm>
            <a:off x="2886338" y="1436175"/>
            <a:ext cx="6114620" cy="5315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5269380269_0_3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Casos de uso Extendido</a:t>
            </a:r>
            <a:endParaRPr/>
          </a:p>
        </p:txBody>
      </p:sp>
      <p:pic>
        <p:nvPicPr>
          <p:cNvPr id="213" name="Google Shape;213;g35269380269_0_32" title="casos de uso extendido...png">
            <a:hlinkClick r:id="rId3"/>
          </p:cNvPr>
          <p:cNvPicPr preferRelativeResize="0"/>
          <p:nvPr/>
        </p:nvPicPr>
        <p:blipFill>
          <a:blip r:embed="rId4">
            <a:alphaModFix/>
          </a:blip>
          <a:stretch>
            <a:fillRect/>
          </a:stretch>
        </p:blipFill>
        <p:spPr>
          <a:xfrm>
            <a:off x="3524175" y="1635225"/>
            <a:ext cx="4558325" cy="5113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3"/>
          <p:cNvSpPr/>
          <p:nvPr/>
        </p:nvSpPr>
        <p:spPr>
          <a:xfrm>
            <a:off x="122093" y="532727"/>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3"/>
          <p:cNvSpPr txBox="1"/>
          <p:nvPr/>
        </p:nvSpPr>
        <p:spPr>
          <a:xfrm>
            <a:off x="421193" y="136646"/>
            <a:ext cx="26409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lang="es-CO" sz="4800">
                <a:solidFill>
                  <a:srgbClr val="38AA00"/>
                </a:solidFill>
                <a:latin typeface="Work Sans Light"/>
                <a:ea typeface="Work Sans Light"/>
                <a:cs typeface="Work Sans Light"/>
                <a:sym typeface="Work Sans Light"/>
              </a:rPr>
              <a:t>Índice</a:t>
            </a:r>
            <a:r>
              <a:rPr lang="es-CO" sz="4400">
                <a:solidFill>
                  <a:srgbClr val="38AA00"/>
                </a:solidFill>
                <a:latin typeface="Work Sans Light"/>
                <a:ea typeface="Work Sans Light"/>
                <a:cs typeface="Work Sans Light"/>
                <a:sym typeface="Work Sans Light"/>
              </a:rPr>
              <a:t> </a:t>
            </a:r>
            <a:endParaRPr/>
          </a:p>
        </p:txBody>
      </p:sp>
      <p:sp>
        <p:nvSpPr>
          <p:cNvPr id="109" name="Google Shape;109;p3"/>
          <p:cNvSpPr txBox="1"/>
          <p:nvPr/>
        </p:nvSpPr>
        <p:spPr>
          <a:xfrm>
            <a:off x="421200" y="879825"/>
            <a:ext cx="4841400" cy="62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 Objetivo General</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 OBjetivos Específicos</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3. Planteamiento del problema</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4. Pregunta problema</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5. Alcance</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6. Delimitación</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7. Justificación </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8. BPMN</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9. Técnicas e Instrumentos de recolección</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10. Preguntas y Respuestas </a:t>
            </a:r>
            <a:endParaRPr sz="1700" u="sng">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11. Requerimientos Funcionales</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12. Requerimientos no Funcionales</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Clr>
                <a:schemeClr val="dk1"/>
              </a:buClr>
              <a:buSzPts val="1100"/>
              <a:buFont typeface="Arial"/>
              <a:buNone/>
            </a:pPr>
            <a:r>
              <a:rPr lang="es-CO" sz="1700">
                <a:solidFill>
                  <a:schemeClr val="dk1"/>
                </a:solidFill>
                <a:latin typeface="Work Sans Medium"/>
                <a:ea typeface="Work Sans Medium"/>
                <a:cs typeface="Work Sans Medium"/>
                <a:sym typeface="Work Sans Medium"/>
              </a:rPr>
              <a:t>13. Formato i 88830</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1200"/>
              </a:spcAft>
              <a:buNone/>
            </a:pPr>
            <a:r>
              <a:t/>
            </a:r>
            <a:endParaRPr sz="1100">
              <a:solidFill>
                <a:schemeClr val="dk1"/>
              </a:solidFill>
              <a:latin typeface="Work Sans Medium"/>
              <a:ea typeface="Work Sans Medium"/>
              <a:cs typeface="Work Sans Medium"/>
              <a:sym typeface="Work Sans Medium"/>
            </a:endParaRPr>
          </a:p>
        </p:txBody>
      </p:sp>
      <p:sp>
        <p:nvSpPr>
          <p:cNvPr id="110" name="Google Shape;110;p3"/>
          <p:cNvSpPr txBox="1"/>
          <p:nvPr/>
        </p:nvSpPr>
        <p:spPr>
          <a:xfrm>
            <a:off x="6483900" y="931650"/>
            <a:ext cx="4923900" cy="544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14. Diagrama de casos de Uso</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15. Casos de uso Extendido</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16. Mockups</a:t>
            </a:r>
            <a:endParaRPr sz="1700" u="sng">
              <a:solidFill>
                <a:schemeClr val="hlink"/>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17. Fichas Técnicas</a:t>
            </a:r>
            <a:endParaRPr sz="1700" u="sng">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18. Normalización </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19. Diccionario de Datos</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20. Diagram de Clases</a:t>
            </a:r>
            <a:endParaRPr sz="1700" u="sng">
              <a:solidFill>
                <a:schemeClr val="hlink"/>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21. Diagrama</a:t>
            </a:r>
            <a:r>
              <a:rPr lang="es-CO" sz="1700">
                <a:solidFill>
                  <a:schemeClr val="dk1"/>
                </a:solidFill>
                <a:latin typeface="Work Sans Medium"/>
                <a:ea typeface="Work Sans Medium"/>
                <a:cs typeface="Work Sans Medium"/>
                <a:sym typeface="Work Sans Medium"/>
              </a:rPr>
              <a:t> Entidad </a:t>
            </a:r>
            <a:r>
              <a:rPr lang="es-CO" sz="1700">
                <a:solidFill>
                  <a:schemeClr val="dk1"/>
                </a:solidFill>
                <a:latin typeface="Work Sans Medium"/>
                <a:ea typeface="Work Sans Medium"/>
                <a:cs typeface="Work Sans Medium"/>
                <a:sym typeface="Work Sans Medium"/>
              </a:rPr>
              <a:t>Relación</a:t>
            </a:r>
            <a:r>
              <a:rPr lang="es-CO" sz="1700">
                <a:solidFill>
                  <a:schemeClr val="dk1"/>
                </a:solidFill>
                <a:latin typeface="Work Sans Medium"/>
                <a:ea typeface="Work Sans Medium"/>
                <a:cs typeface="Work Sans Medium"/>
                <a:sym typeface="Work Sans Medium"/>
              </a:rPr>
              <a:t> </a:t>
            </a:r>
            <a:endParaRPr sz="1700" u="sng">
              <a:solidFill>
                <a:schemeClr val="hlink"/>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22. Diagrama de Despliegue</a:t>
            </a:r>
            <a:endParaRPr sz="1700" u="sng">
              <a:solidFill>
                <a:schemeClr val="hlink"/>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23. HTML</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0"/>
              </a:spcAft>
              <a:buNone/>
            </a:pPr>
            <a:r>
              <a:rPr lang="es-CO" sz="1700">
                <a:solidFill>
                  <a:schemeClr val="dk1"/>
                </a:solidFill>
                <a:latin typeface="Work Sans Medium"/>
                <a:ea typeface="Work Sans Medium"/>
                <a:cs typeface="Work Sans Medium"/>
                <a:sym typeface="Work Sans Medium"/>
              </a:rPr>
              <a:t>24. Control de Versiones </a:t>
            </a:r>
            <a:endParaRPr sz="1700">
              <a:solidFill>
                <a:schemeClr val="dk1"/>
              </a:solidFill>
              <a:latin typeface="Work Sans Medium"/>
              <a:ea typeface="Work Sans Medium"/>
              <a:cs typeface="Work Sans Medium"/>
              <a:sym typeface="Work Sans Medium"/>
            </a:endParaRPr>
          </a:p>
          <a:p>
            <a:pPr indent="0" lvl="0" marL="0" rtl="0" algn="l">
              <a:lnSpc>
                <a:spcPct val="115000"/>
              </a:lnSpc>
              <a:spcBef>
                <a:spcPts val="1200"/>
              </a:spcBef>
              <a:spcAft>
                <a:spcPts val="1200"/>
              </a:spcAft>
              <a:buNone/>
            </a:pPr>
            <a:r>
              <a:rPr lang="es-CO" sz="1700">
                <a:solidFill>
                  <a:schemeClr val="dk1"/>
                </a:solidFill>
                <a:latin typeface="Work Sans Medium"/>
                <a:ea typeface="Work Sans Medium"/>
                <a:cs typeface="Work Sans Medium"/>
                <a:sym typeface="Work Sans Medium"/>
              </a:rPr>
              <a:t>25.Punto exito Word</a:t>
            </a:r>
            <a:endParaRPr sz="1700">
              <a:solidFill>
                <a:schemeClr val="dk1"/>
              </a:solidFill>
              <a:latin typeface="Work Sans Medium"/>
              <a:ea typeface="Work Sans Medium"/>
              <a:cs typeface="Work Sans Medium"/>
              <a:sym typeface="Work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5269380269_0_4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Mockups</a:t>
            </a:r>
            <a:endParaRPr/>
          </a:p>
        </p:txBody>
      </p:sp>
      <p:pic>
        <p:nvPicPr>
          <p:cNvPr id="219" name="Google Shape;219;g35269380269_0_48" title="mockup.png">
            <a:hlinkClick r:id="rId3"/>
          </p:cNvPr>
          <p:cNvPicPr preferRelativeResize="0"/>
          <p:nvPr/>
        </p:nvPicPr>
        <p:blipFill>
          <a:blip r:embed="rId4">
            <a:alphaModFix/>
          </a:blip>
          <a:stretch>
            <a:fillRect/>
          </a:stretch>
        </p:blipFill>
        <p:spPr>
          <a:xfrm>
            <a:off x="2867025" y="1680431"/>
            <a:ext cx="6457950" cy="4619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5269380269_0_4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Fichas</a:t>
            </a:r>
            <a:r>
              <a:rPr lang="es-CO">
                <a:solidFill>
                  <a:schemeClr val="lt1"/>
                </a:solidFill>
                <a:latin typeface="Work Sans Medium"/>
                <a:ea typeface="Work Sans Medium"/>
                <a:cs typeface="Work Sans Medium"/>
                <a:sym typeface="Work Sans Medium"/>
              </a:rPr>
              <a:t> T</a:t>
            </a:r>
            <a:r>
              <a:rPr lang="es-CO">
                <a:solidFill>
                  <a:schemeClr val="lt1"/>
                </a:solidFill>
                <a:latin typeface="Work Sans Medium"/>
                <a:ea typeface="Work Sans Medium"/>
                <a:cs typeface="Work Sans Medium"/>
                <a:sym typeface="Work Sans Medium"/>
              </a:rPr>
              <a:t>écnicas</a:t>
            </a:r>
            <a:endParaRPr/>
          </a:p>
        </p:txBody>
      </p:sp>
      <p:pic>
        <p:nvPicPr>
          <p:cNvPr id="225" name="Google Shape;225;g35269380269_0_44" title="ficha tecnica.png">
            <a:hlinkClick r:id="rId3"/>
          </p:cNvPr>
          <p:cNvPicPr preferRelativeResize="0"/>
          <p:nvPr/>
        </p:nvPicPr>
        <p:blipFill>
          <a:blip r:embed="rId4">
            <a:alphaModFix/>
          </a:blip>
          <a:stretch>
            <a:fillRect/>
          </a:stretch>
        </p:blipFill>
        <p:spPr>
          <a:xfrm>
            <a:off x="970575" y="1599875"/>
            <a:ext cx="10001250" cy="4908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5269380269_0_6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Modelo Relacional</a:t>
            </a:r>
            <a:endParaRPr/>
          </a:p>
        </p:txBody>
      </p:sp>
      <p:pic>
        <p:nvPicPr>
          <p:cNvPr id="231" name="Google Shape;231;g35269380269_0_68" title="RELACIONAL.png">
            <a:hlinkClick r:id="rId3"/>
          </p:cNvPr>
          <p:cNvPicPr preferRelativeResize="0"/>
          <p:nvPr/>
        </p:nvPicPr>
        <p:blipFill>
          <a:blip r:embed="rId4">
            <a:alphaModFix/>
          </a:blip>
          <a:stretch>
            <a:fillRect/>
          </a:stretch>
        </p:blipFill>
        <p:spPr>
          <a:xfrm>
            <a:off x="1472638" y="1542649"/>
            <a:ext cx="9246726" cy="5189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5269380269_0_7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Normalización</a:t>
            </a:r>
            <a:r>
              <a:rPr lang="es-CO">
                <a:solidFill>
                  <a:schemeClr val="lt1"/>
                </a:solidFill>
                <a:latin typeface="Work Sans Medium"/>
                <a:ea typeface="Work Sans Medium"/>
                <a:cs typeface="Work Sans Medium"/>
                <a:sym typeface="Work Sans Medium"/>
              </a:rPr>
              <a:t> </a:t>
            </a:r>
            <a:endParaRPr/>
          </a:p>
        </p:txBody>
      </p:sp>
      <p:sp>
        <p:nvSpPr>
          <p:cNvPr id="237" name="Google Shape;237;g35269380269_0_72"/>
          <p:cNvSpPr txBox="1"/>
          <p:nvPr/>
        </p:nvSpPr>
        <p:spPr>
          <a:xfrm>
            <a:off x="76550" y="1745100"/>
            <a:ext cx="88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8" name="Google Shape;238;g35269380269_0_72" title="Normalizacion....png">
            <a:hlinkClick r:id="rId3"/>
          </p:cNvPr>
          <p:cNvPicPr preferRelativeResize="0"/>
          <p:nvPr/>
        </p:nvPicPr>
        <p:blipFill>
          <a:blip r:embed="rId4">
            <a:alphaModFix/>
          </a:blip>
          <a:stretch>
            <a:fillRect/>
          </a:stretch>
        </p:blipFill>
        <p:spPr>
          <a:xfrm>
            <a:off x="1858400" y="1745100"/>
            <a:ext cx="7803142" cy="480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5269380269_0_6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Diccionario de Datos</a:t>
            </a:r>
            <a:endParaRPr/>
          </a:p>
        </p:txBody>
      </p:sp>
      <p:pic>
        <p:nvPicPr>
          <p:cNvPr id="244" name="Google Shape;244;g35269380269_0_60" title="diccionario.png">
            <a:hlinkClick r:id="rId3"/>
          </p:cNvPr>
          <p:cNvPicPr preferRelativeResize="0"/>
          <p:nvPr/>
        </p:nvPicPr>
        <p:blipFill>
          <a:blip r:embed="rId4">
            <a:alphaModFix/>
          </a:blip>
          <a:stretch>
            <a:fillRect/>
          </a:stretch>
        </p:blipFill>
        <p:spPr>
          <a:xfrm>
            <a:off x="2823188" y="1542656"/>
            <a:ext cx="5781675" cy="4867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5269380269_0_9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Diagrama de Clases</a:t>
            </a:r>
            <a:endParaRPr/>
          </a:p>
        </p:txBody>
      </p:sp>
      <p:pic>
        <p:nvPicPr>
          <p:cNvPr id="250" name="Google Shape;250;g35269380269_0_92" title="clases.png">
            <a:hlinkClick r:id="rId3"/>
          </p:cNvPr>
          <p:cNvPicPr preferRelativeResize="0"/>
          <p:nvPr/>
        </p:nvPicPr>
        <p:blipFill>
          <a:blip r:embed="rId4">
            <a:alphaModFix/>
          </a:blip>
          <a:stretch>
            <a:fillRect/>
          </a:stretch>
        </p:blipFill>
        <p:spPr>
          <a:xfrm>
            <a:off x="2158863" y="1589249"/>
            <a:ext cx="7110333" cy="5154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5269380269_0_5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Diagrama Entidad R</a:t>
            </a:r>
            <a:r>
              <a:rPr lang="es-CO">
                <a:solidFill>
                  <a:schemeClr val="lt1"/>
                </a:solidFill>
                <a:latin typeface="Work Sans Medium"/>
                <a:ea typeface="Work Sans Medium"/>
                <a:cs typeface="Work Sans Medium"/>
                <a:sym typeface="Work Sans Medium"/>
              </a:rPr>
              <a:t>elación</a:t>
            </a:r>
            <a:r>
              <a:rPr lang="es-CO">
                <a:solidFill>
                  <a:schemeClr val="lt1"/>
                </a:solidFill>
                <a:latin typeface="Work Sans Medium"/>
                <a:ea typeface="Work Sans Medium"/>
                <a:cs typeface="Work Sans Medium"/>
                <a:sym typeface="Work Sans Medium"/>
              </a:rPr>
              <a:t> </a:t>
            </a:r>
            <a:endParaRPr/>
          </a:p>
        </p:txBody>
      </p:sp>
      <p:pic>
        <p:nvPicPr>
          <p:cNvPr id="256" name="Google Shape;256;g35269380269_0_52" title="entidad relacion.png">
            <a:hlinkClick r:id="rId3"/>
          </p:cNvPr>
          <p:cNvPicPr preferRelativeResize="0"/>
          <p:nvPr/>
        </p:nvPicPr>
        <p:blipFill>
          <a:blip r:embed="rId4">
            <a:alphaModFix/>
          </a:blip>
          <a:stretch>
            <a:fillRect/>
          </a:stretch>
        </p:blipFill>
        <p:spPr>
          <a:xfrm>
            <a:off x="2785400" y="1558650"/>
            <a:ext cx="6145860" cy="5180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35269380269_0_7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Diagrama de Despliegue</a:t>
            </a:r>
            <a:endParaRPr/>
          </a:p>
        </p:txBody>
      </p:sp>
      <p:pic>
        <p:nvPicPr>
          <p:cNvPr id="262" name="Google Shape;262;g35269380269_0_76" title="despliegue.png">
            <a:hlinkClick r:id="rId3"/>
          </p:cNvPr>
          <p:cNvPicPr preferRelativeResize="0"/>
          <p:nvPr/>
        </p:nvPicPr>
        <p:blipFill>
          <a:blip r:embed="rId4">
            <a:alphaModFix/>
          </a:blip>
          <a:stretch>
            <a:fillRect/>
          </a:stretch>
        </p:blipFill>
        <p:spPr>
          <a:xfrm>
            <a:off x="1866900" y="1775723"/>
            <a:ext cx="7858451" cy="4736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5269380269_0_9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HTML</a:t>
            </a:r>
            <a:endParaRPr/>
          </a:p>
        </p:txBody>
      </p:sp>
      <p:pic>
        <p:nvPicPr>
          <p:cNvPr id="268" name="Google Shape;268;g35269380269_0_96" title="html.png"/>
          <p:cNvPicPr preferRelativeResize="0"/>
          <p:nvPr/>
        </p:nvPicPr>
        <p:blipFill>
          <a:blip r:embed="rId3">
            <a:alphaModFix/>
          </a:blip>
          <a:stretch>
            <a:fillRect/>
          </a:stretch>
        </p:blipFill>
        <p:spPr>
          <a:xfrm>
            <a:off x="1076525" y="1600731"/>
            <a:ext cx="9631620" cy="51170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269380269_0_8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Control de Versiones </a:t>
            </a:r>
            <a:endParaRPr/>
          </a:p>
        </p:txBody>
      </p:sp>
      <p:pic>
        <p:nvPicPr>
          <p:cNvPr id="274" name="Google Shape;274;g35269380269_0_84" title="github...png">
            <a:hlinkClick r:id="rId3"/>
          </p:cNvPr>
          <p:cNvPicPr preferRelativeResize="0"/>
          <p:nvPr/>
        </p:nvPicPr>
        <p:blipFill>
          <a:blip r:embed="rId4">
            <a:alphaModFix/>
          </a:blip>
          <a:stretch>
            <a:fillRect/>
          </a:stretch>
        </p:blipFill>
        <p:spPr>
          <a:xfrm>
            <a:off x="1178725" y="1588575"/>
            <a:ext cx="10118601" cy="511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35269380269_0_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Objetivo General</a:t>
            </a:r>
            <a:endParaRPr/>
          </a:p>
        </p:txBody>
      </p:sp>
      <p:sp>
        <p:nvSpPr>
          <p:cNvPr id="116" name="Google Shape;116;g35269380269_0_4"/>
          <p:cNvSpPr txBox="1"/>
          <p:nvPr/>
        </p:nvSpPr>
        <p:spPr>
          <a:xfrm>
            <a:off x="0" y="1760425"/>
            <a:ext cx="12192000" cy="1354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4800"/>
              </a:spcBef>
              <a:spcAft>
                <a:spcPts val="4800"/>
              </a:spcAft>
              <a:buNone/>
            </a:pPr>
            <a:r>
              <a:rPr lang="es-CO" sz="2000">
                <a:solidFill>
                  <a:srgbClr val="61654D"/>
                </a:solidFill>
              </a:rPr>
              <a:t>Diseñar e implementar un sistema de inventario que optimice la gestión de productos mediante un control en tiempo real, reduzca pérdidas y mejore la satisfacción del cliente mediante la disponibilidad constante de mercancía.</a:t>
            </a:r>
            <a:endParaRPr sz="2000">
              <a:solidFill>
                <a:srgbClr val="61654D"/>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5269380269_0_8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Punto Exito Word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5269380269_0_10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Título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5269380269_0_10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Título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4"/>
          <p:cNvSpPr txBox="1"/>
          <p:nvPr/>
        </p:nvSpPr>
        <p:spPr>
          <a:xfrm>
            <a:off x="456236" y="457723"/>
            <a:ext cx="10515600" cy="6765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4400"/>
              <a:buFont typeface="Work Sans Medium"/>
              <a:buNone/>
            </a:pPr>
            <a:r>
              <a:rPr lang="es-CO"/>
              <a:t>Problemática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6"/>
          <p:cNvSpPr txBox="1"/>
          <p:nvPr/>
        </p:nvSpPr>
        <p:spPr>
          <a:xfrm>
            <a:off x="456236" y="416689"/>
            <a:ext cx="10515600" cy="741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lang="es-CO" sz="4400">
                <a:solidFill>
                  <a:schemeClr val="lt1"/>
                </a:solidFill>
                <a:latin typeface="Work Sans Medium"/>
                <a:ea typeface="Work Sans Medium"/>
                <a:cs typeface="Work Sans Medium"/>
                <a:sym typeface="Work Sans Medium"/>
              </a:rPr>
              <a:t>Título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Imagen que contiene Interfaz de usuario gráfica&#10;&#10;Descripción generada automáticamente" id="309" name="Google Shape;30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5269380269_0_64"/>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Objetivos E</a:t>
            </a:r>
            <a:r>
              <a:rPr lang="es-CO">
                <a:solidFill>
                  <a:schemeClr val="lt1"/>
                </a:solidFill>
                <a:latin typeface="Work Sans Medium"/>
                <a:ea typeface="Work Sans Medium"/>
                <a:cs typeface="Work Sans Medium"/>
                <a:sym typeface="Work Sans Medium"/>
              </a:rPr>
              <a:t>specíficos</a:t>
            </a:r>
            <a:endParaRPr/>
          </a:p>
        </p:txBody>
      </p:sp>
      <p:sp>
        <p:nvSpPr>
          <p:cNvPr id="122" name="Google Shape;122;g35269380269_0_64"/>
          <p:cNvSpPr txBox="1"/>
          <p:nvPr/>
        </p:nvSpPr>
        <p:spPr>
          <a:xfrm>
            <a:off x="194700" y="1607325"/>
            <a:ext cx="11802600" cy="5250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3500"/>
              </a:spcBef>
              <a:spcAft>
                <a:spcPts val="0"/>
              </a:spcAft>
              <a:buClr>
                <a:srgbClr val="545454"/>
              </a:buClr>
              <a:buSzPts val="2000"/>
              <a:buChar char="➢"/>
            </a:pPr>
            <a:r>
              <a:rPr b="1" lang="es-CO" sz="2000">
                <a:solidFill>
                  <a:srgbClr val="545454"/>
                </a:solidFill>
              </a:rPr>
              <a:t>Desarrollar un módulo de gestión de usuarios</a:t>
            </a:r>
            <a:endParaRPr b="1" sz="2000">
              <a:solidFill>
                <a:srgbClr val="61654D"/>
              </a:solidFill>
            </a:endParaRPr>
          </a:p>
          <a:p>
            <a:pPr indent="0" lvl="0" marL="457200" rtl="0" algn="l">
              <a:lnSpc>
                <a:spcPct val="100000"/>
              </a:lnSpc>
              <a:spcBef>
                <a:spcPts val="3500"/>
              </a:spcBef>
              <a:spcAft>
                <a:spcPts val="0"/>
              </a:spcAft>
              <a:buNone/>
            </a:pPr>
            <a:r>
              <a:rPr lang="es-CO" sz="2000">
                <a:solidFill>
                  <a:srgbClr val="61654D"/>
                </a:solidFill>
              </a:rPr>
              <a:t>Esto permite la creación, edición y eliminación de cuentas de usuario, con roles diferenciados (administrador y empleado) y permisos específicos para cada uno.</a:t>
            </a:r>
            <a:endParaRPr sz="2000">
              <a:solidFill>
                <a:srgbClr val="61654D"/>
              </a:solidFill>
            </a:endParaRPr>
          </a:p>
          <a:p>
            <a:pPr indent="-355600" lvl="0" marL="457200" rtl="0" algn="l">
              <a:lnSpc>
                <a:spcPct val="100000"/>
              </a:lnSpc>
              <a:spcBef>
                <a:spcPts val="3500"/>
              </a:spcBef>
              <a:spcAft>
                <a:spcPts val="0"/>
              </a:spcAft>
              <a:buClr>
                <a:srgbClr val="545454"/>
              </a:buClr>
              <a:buSzPts val="2000"/>
              <a:buChar char="➢"/>
            </a:pPr>
            <a:r>
              <a:rPr b="1" lang="es-CO" sz="2000">
                <a:solidFill>
                  <a:srgbClr val="545454"/>
                </a:solidFill>
              </a:rPr>
              <a:t>Implementar un módulo de gestión documental</a:t>
            </a:r>
            <a:endParaRPr b="1" sz="2000">
              <a:solidFill>
                <a:srgbClr val="545454"/>
              </a:solidFill>
            </a:endParaRPr>
          </a:p>
          <a:p>
            <a:pPr indent="0" lvl="0" marL="457200" rtl="0" algn="l">
              <a:lnSpc>
                <a:spcPct val="100000"/>
              </a:lnSpc>
              <a:spcBef>
                <a:spcPts val="3500"/>
              </a:spcBef>
              <a:spcAft>
                <a:spcPts val="0"/>
              </a:spcAft>
              <a:buNone/>
            </a:pPr>
            <a:r>
              <a:rPr lang="es-CO" sz="2000">
                <a:solidFill>
                  <a:srgbClr val="61654D"/>
                </a:solidFill>
              </a:rPr>
              <a:t>Permite monitorear en tiempo real la entrada y salida de productos, generar alertas de stock bajo y  mantener el inventario organizado </a:t>
            </a:r>
            <a:endParaRPr sz="2000">
              <a:solidFill>
                <a:srgbClr val="545454"/>
              </a:solidFill>
            </a:endParaRPr>
          </a:p>
          <a:p>
            <a:pPr indent="-355600" lvl="0" marL="457200" rtl="0" algn="l">
              <a:lnSpc>
                <a:spcPct val="100000"/>
              </a:lnSpc>
              <a:spcBef>
                <a:spcPts val="3500"/>
              </a:spcBef>
              <a:spcAft>
                <a:spcPts val="0"/>
              </a:spcAft>
              <a:buClr>
                <a:srgbClr val="545454"/>
              </a:buClr>
              <a:buSzPts val="2000"/>
              <a:buChar char="➢"/>
            </a:pPr>
            <a:r>
              <a:rPr b="1" lang="es-CO" sz="2000">
                <a:solidFill>
                  <a:srgbClr val="545454"/>
                </a:solidFill>
              </a:rPr>
              <a:t>D</a:t>
            </a:r>
            <a:r>
              <a:rPr b="1" lang="es-CO" sz="2000">
                <a:solidFill>
                  <a:srgbClr val="545454"/>
                </a:solidFill>
              </a:rPr>
              <a:t>esarrollar un módulo de gestión de inventario</a:t>
            </a:r>
            <a:endParaRPr b="1" sz="2000">
              <a:solidFill>
                <a:srgbClr val="545454"/>
              </a:solidFill>
            </a:endParaRPr>
          </a:p>
          <a:p>
            <a:pPr indent="0" lvl="0" marL="457200" rtl="0" algn="l">
              <a:lnSpc>
                <a:spcPct val="100000"/>
              </a:lnSpc>
              <a:spcBef>
                <a:spcPts val="3500"/>
              </a:spcBef>
              <a:spcAft>
                <a:spcPts val="3500"/>
              </a:spcAft>
              <a:buNone/>
            </a:pPr>
            <a:r>
              <a:rPr lang="es-CO" sz="2000">
                <a:solidFill>
                  <a:srgbClr val="61654D"/>
                </a:solidFill>
              </a:rPr>
              <a:t>Para organizar y centralizar la información relevante del inventario, como reportes y registros de movimientos de productos.</a:t>
            </a:r>
            <a:endParaRPr sz="2000">
              <a:solidFill>
                <a:srgbClr val="61654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Planteamiento</a:t>
            </a:r>
            <a:r>
              <a:rPr lang="es-CO">
                <a:solidFill>
                  <a:schemeClr val="lt1"/>
                </a:solidFill>
                <a:latin typeface="Work Sans Medium"/>
                <a:ea typeface="Work Sans Medium"/>
                <a:cs typeface="Work Sans Medium"/>
                <a:sym typeface="Work Sans Medium"/>
              </a:rPr>
              <a:t> del Problema</a:t>
            </a:r>
            <a:endParaRPr/>
          </a:p>
        </p:txBody>
      </p:sp>
      <p:sp>
        <p:nvSpPr>
          <p:cNvPr id="128" name="Google Shape;128;p5"/>
          <p:cNvSpPr txBox="1"/>
          <p:nvPr/>
        </p:nvSpPr>
        <p:spPr>
          <a:xfrm>
            <a:off x="137775" y="1714500"/>
            <a:ext cx="11572800" cy="2216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4600"/>
              </a:spcBef>
              <a:spcAft>
                <a:spcPts val="4600"/>
              </a:spcAft>
              <a:buNone/>
            </a:pPr>
            <a:r>
              <a:rPr lang="es-CO" sz="2000">
                <a:solidFill>
                  <a:srgbClr val="61654D"/>
                </a:solidFill>
              </a:rPr>
              <a:t>El negocio no cuenta con un sistema de inventario debido a la falta de recursos tecnológicos, utilizando métodos manuales como libretas para registrar el flujo de productos. Esta situación ha generado dificultades, como la imposibilidad de determinar cuándo reponer mercancía, lo que deriva en pérdida de ventas. Además, los clientes frecuentemente no encuentran los productos deseados, afectando así la reputación de la tienda.</a:t>
            </a:r>
            <a:endParaRPr sz="2000">
              <a:solidFill>
                <a:srgbClr val="61654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5269380269_0_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Pregunta Problema</a:t>
            </a:r>
            <a:endParaRPr/>
          </a:p>
        </p:txBody>
      </p:sp>
      <p:sp>
        <p:nvSpPr>
          <p:cNvPr id="134" name="Google Shape;134;g35269380269_0_0"/>
          <p:cNvSpPr txBox="1"/>
          <p:nvPr/>
        </p:nvSpPr>
        <p:spPr>
          <a:xfrm>
            <a:off x="137775" y="1653250"/>
            <a:ext cx="10685100" cy="1354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4200"/>
              </a:spcBef>
              <a:spcAft>
                <a:spcPts val="4200"/>
              </a:spcAft>
              <a:buNone/>
            </a:pPr>
            <a:r>
              <a:rPr lang="es-CO" sz="2000">
                <a:solidFill>
                  <a:srgbClr val="61654D"/>
                </a:solidFill>
              </a:rPr>
              <a:t>¿De qué manera un sistema de inventario automatizado puede optimizar el control de existencias, prevenir la pérdida de ventas por falta de stock y mejorar la reputación del negocio mediante la disponibilidad constante de productos?</a:t>
            </a:r>
            <a:endParaRPr sz="2000">
              <a:solidFill>
                <a:srgbClr val="61654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35269380269_0_12"/>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Alcance </a:t>
            </a:r>
            <a:endParaRPr/>
          </a:p>
        </p:txBody>
      </p:sp>
      <p:sp>
        <p:nvSpPr>
          <p:cNvPr id="140" name="Google Shape;140;g35269380269_0_12"/>
          <p:cNvSpPr txBox="1"/>
          <p:nvPr/>
        </p:nvSpPr>
        <p:spPr>
          <a:xfrm>
            <a:off x="0" y="1607350"/>
            <a:ext cx="12192000" cy="2118000"/>
          </a:xfrm>
          <a:prstGeom prst="rect">
            <a:avLst/>
          </a:prstGeom>
          <a:noFill/>
          <a:ln>
            <a:noFill/>
          </a:ln>
        </p:spPr>
        <p:txBody>
          <a:bodyPr anchorCtr="0" anchor="t" bIns="91425" lIns="91425" spcFirstLastPara="1" rIns="91425" wrap="square" tIns="91425">
            <a:spAutoFit/>
          </a:bodyPr>
          <a:lstStyle/>
          <a:p>
            <a:pPr indent="0" lvl="0" marL="0" rtl="0" algn="l">
              <a:lnSpc>
                <a:spcPct val="176000"/>
              </a:lnSpc>
              <a:spcBef>
                <a:spcPts val="3900"/>
              </a:spcBef>
              <a:spcAft>
                <a:spcPts val="3900"/>
              </a:spcAft>
              <a:buNone/>
            </a:pPr>
            <a:r>
              <a:rPr lang="es-CO" sz="2000">
                <a:solidFill>
                  <a:srgbClr val="61654D"/>
                </a:solidFill>
              </a:rPr>
              <a:t>Incluye una base de datos centralizada para registrar y actualizar existencias en tiempo real, gestión de entradas, salidas y ajustes de productos, control de usuarios con roles y permisos diferenciados, alertas de stock bajo y generación de reportes detallados. También se realizarán pruebas piloto, No incluye integración con sistemas de punto de venta (POS), logística externa ni marketing.</a:t>
            </a:r>
            <a:endParaRPr sz="2000">
              <a:solidFill>
                <a:srgbClr val="61654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5269380269_0_8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Delimitación</a:t>
            </a:r>
            <a:r>
              <a:rPr lang="es-CO">
                <a:solidFill>
                  <a:schemeClr val="lt1"/>
                </a:solidFill>
                <a:latin typeface="Work Sans Medium"/>
                <a:ea typeface="Work Sans Medium"/>
                <a:cs typeface="Work Sans Medium"/>
                <a:sym typeface="Work Sans Medium"/>
              </a:rPr>
              <a:t> </a:t>
            </a:r>
            <a:endParaRPr/>
          </a:p>
        </p:txBody>
      </p:sp>
      <p:sp>
        <p:nvSpPr>
          <p:cNvPr id="146" name="Google Shape;146;g35269380269_0_88"/>
          <p:cNvSpPr txBox="1"/>
          <p:nvPr/>
        </p:nvSpPr>
        <p:spPr>
          <a:xfrm>
            <a:off x="-76550" y="1607350"/>
            <a:ext cx="12192000" cy="3509400"/>
          </a:xfrm>
          <a:prstGeom prst="rect">
            <a:avLst/>
          </a:prstGeom>
          <a:noFill/>
          <a:ln>
            <a:noFill/>
          </a:ln>
        </p:spPr>
        <p:txBody>
          <a:bodyPr anchorCtr="0" anchor="t" bIns="91425" lIns="91425" spcFirstLastPara="1" rIns="91425" wrap="square" tIns="91425">
            <a:spAutoFit/>
          </a:bodyPr>
          <a:lstStyle/>
          <a:p>
            <a:pPr indent="-355600" lvl="0" marL="457200" rtl="0" algn="l">
              <a:lnSpc>
                <a:spcPct val="140000"/>
              </a:lnSpc>
              <a:spcBef>
                <a:spcPts val="4000"/>
              </a:spcBef>
              <a:spcAft>
                <a:spcPts val="0"/>
              </a:spcAft>
              <a:buClr>
                <a:schemeClr val="dk1"/>
              </a:buClr>
              <a:buSzPts val="2000"/>
              <a:buChar char="●"/>
            </a:pPr>
            <a:r>
              <a:rPr lang="es-CO" sz="2000">
                <a:solidFill>
                  <a:srgbClr val="61654D"/>
                </a:solidFill>
              </a:rPr>
              <a:t>Ámbito del sistema: El sistema estará limitado a la gestión del inventario de Punto Éxito, excluyendo otras áreas como proveedores y marketing</a:t>
            </a:r>
            <a:endParaRPr sz="2000">
              <a:solidFill>
                <a:srgbClr val="61654D"/>
              </a:solidFill>
            </a:endParaRPr>
          </a:p>
          <a:p>
            <a:pPr indent="-355600" lvl="0" marL="457200" rtl="0" algn="l">
              <a:lnSpc>
                <a:spcPct val="140000"/>
              </a:lnSpc>
              <a:spcBef>
                <a:spcPts val="0"/>
              </a:spcBef>
              <a:spcAft>
                <a:spcPts val="0"/>
              </a:spcAft>
              <a:buClr>
                <a:schemeClr val="dk1"/>
              </a:buClr>
              <a:buSzPts val="2000"/>
              <a:buChar char="●"/>
            </a:pPr>
            <a:r>
              <a:rPr lang="es-CO" sz="2000">
                <a:solidFill>
                  <a:srgbClr val="61654D"/>
                </a:solidFill>
              </a:rPr>
              <a:t>Productos: Se incluirán únicamente los productos disponibles en el inventario actual de la tienda. No se </a:t>
            </a:r>
            <a:r>
              <a:rPr lang="es-CO" sz="2000">
                <a:solidFill>
                  <a:srgbClr val="61654D"/>
                </a:solidFill>
              </a:rPr>
              <a:t>abordarán</a:t>
            </a:r>
            <a:r>
              <a:rPr lang="es-CO" sz="2000">
                <a:solidFill>
                  <a:srgbClr val="61654D"/>
                </a:solidFill>
              </a:rPr>
              <a:t> procesos de pedidos a proveedores ni la logística externa.</a:t>
            </a:r>
            <a:endParaRPr sz="2000">
              <a:solidFill>
                <a:srgbClr val="61654D"/>
              </a:solidFill>
            </a:endParaRPr>
          </a:p>
          <a:p>
            <a:pPr indent="-355600" lvl="0" marL="457200" rtl="0" algn="l">
              <a:lnSpc>
                <a:spcPct val="140000"/>
              </a:lnSpc>
              <a:spcBef>
                <a:spcPts val="0"/>
              </a:spcBef>
              <a:spcAft>
                <a:spcPts val="0"/>
              </a:spcAft>
              <a:buClr>
                <a:schemeClr val="dk1"/>
              </a:buClr>
              <a:buSzPts val="2000"/>
              <a:buChar char="●"/>
            </a:pPr>
            <a:r>
              <a:rPr lang="es-CO" sz="2000">
                <a:solidFill>
                  <a:srgbClr val="61654D"/>
                </a:solidFill>
              </a:rPr>
              <a:t>Usuarios del sistema: El sistema será usado únicamente por el personal encargado (administradores, empleados) no estará disponible para clientes.</a:t>
            </a:r>
            <a:endParaRPr sz="2000">
              <a:solidFill>
                <a:srgbClr val="61654D"/>
              </a:solidFill>
            </a:endParaRPr>
          </a:p>
          <a:p>
            <a:pPr indent="-355600" lvl="0" marL="457200" rtl="0" algn="l">
              <a:lnSpc>
                <a:spcPct val="140000"/>
              </a:lnSpc>
              <a:spcBef>
                <a:spcPts val="0"/>
              </a:spcBef>
              <a:spcAft>
                <a:spcPts val="0"/>
              </a:spcAft>
              <a:buClr>
                <a:schemeClr val="dk1"/>
              </a:buClr>
              <a:buSzPts val="2000"/>
              <a:buChar char="●"/>
            </a:pPr>
            <a:r>
              <a:rPr lang="es-CO" sz="2000">
                <a:solidFill>
                  <a:srgbClr val="61654D"/>
                </a:solidFill>
              </a:rPr>
              <a:t>Duración: El desarrollo, implementación y pruebas del sistema tendrán una duración estimada de 25 meses </a:t>
            </a:r>
            <a:endParaRPr sz="2000">
              <a:solidFill>
                <a:srgbClr val="61654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5269380269_0_8"/>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lang="es-CO">
                <a:solidFill>
                  <a:schemeClr val="lt1"/>
                </a:solidFill>
                <a:latin typeface="Work Sans Medium"/>
                <a:ea typeface="Work Sans Medium"/>
                <a:cs typeface="Work Sans Medium"/>
                <a:sym typeface="Work Sans Medium"/>
              </a:rPr>
              <a:t>Justificación</a:t>
            </a:r>
            <a:endParaRPr/>
          </a:p>
        </p:txBody>
      </p:sp>
      <p:sp>
        <p:nvSpPr>
          <p:cNvPr id="152" name="Google Shape;152;g35269380269_0_8"/>
          <p:cNvSpPr txBox="1"/>
          <p:nvPr/>
        </p:nvSpPr>
        <p:spPr>
          <a:xfrm>
            <a:off x="-42600" y="1576725"/>
            <a:ext cx="12192000" cy="26475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4200"/>
              </a:spcBef>
              <a:spcAft>
                <a:spcPts val="4200"/>
              </a:spcAft>
              <a:buNone/>
            </a:pPr>
            <a:r>
              <a:rPr lang="es-CO" sz="2000">
                <a:solidFill>
                  <a:srgbClr val="61654D"/>
                </a:solidFill>
              </a:rPr>
              <a:t>La implementación de un sistema de inventario es esencial debido a la falta de recursos tecnológicos que han causado descontrol en las existencias y pérdidas por falta de stock. Este sistema permitirá un control en tiempo real de las entradas, salidas y ajustes de productos, mejorando la eficiencia operativa. Además, generará alertas de stock bajo y reportes detallados, asegurando la disponibilidad constante de productos y facilitando la toma de decisiones informadas. En resumen, el proyecto optimizará la gestión del inventario, reducirá pérdidas y mejorará la satisfacción del cliente.</a:t>
            </a:r>
            <a:endParaRPr sz="2000">
              <a:solidFill>
                <a:srgbClr val="61654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